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4" r:id="rId2"/>
    <p:sldId id="398" r:id="rId3"/>
    <p:sldId id="399" r:id="rId4"/>
    <p:sldId id="400" r:id="rId5"/>
    <p:sldId id="401" r:id="rId6"/>
    <p:sldId id="403" r:id="rId7"/>
    <p:sldId id="402" r:id="rId8"/>
    <p:sldId id="406" r:id="rId9"/>
  </p:sldIdLst>
  <p:sldSz cx="15125700" cy="10693400"/>
  <p:notesSz cx="9931400" cy="6794500"/>
  <p:defaultTextStyle>
    <a:defPPr>
      <a:defRPr lang="ru-RU"/>
    </a:defPPr>
    <a:lvl1pPr marL="0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12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417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124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833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540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250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6962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3672" algn="l" defTabSz="9134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2069" autoAdjust="0"/>
  </p:normalViewPr>
  <p:slideViewPr>
    <p:cSldViewPr>
      <p:cViewPr>
        <p:scale>
          <a:sx n="70" d="100"/>
          <a:sy n="70" d="100"/>
        </p:scale>
        <p:origin x="-139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503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r">
              <a:defRPr sz="800"/>
            </a:lvl1pPr>
          </a:lstStyle>
          <a:p>
            <a:fld id="{18556F94-594F-4716-845F-7EAC00BA0A9E}" type="datetimeFigureOut">
              <a:rPr lang="ru-RU" smtClean="0"/>
              <a:pPr/>
              <a:t>11.03.2020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49313"/>
            <a:ext cx="3241675" cy="229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3" tIns="29611" rIns="59223" bIns="2961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351" y="3270156"/>
            <a:ext cx="7944703" cy="2675032"/>
          </a:xfrm>
          <a:prstGeom prst="rect">
            <a:avLst/>
          </a:prstGeom>
        </p:spPr>
        <p:txBody>
          <a:bodyPr vert="horz" lIns="59223" tIns="29611" rIns="59223" bIns="296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503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r">
              <a:defRPr sz="800"/>
            </a:lvl1pPr>
          </a:lstStyle>
          <a:p>
            <a:fld id="{342DF332-95A4-4135-BADC-206428E36B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28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12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17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124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833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540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250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962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672" algn="l" defTabSz="9134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43275" y="849313"/>
            <a:ext cx="3244850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F31F5-CAE3-45B9-AC32-33854CFBDA86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045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2" y="3314981"/>
            <a:ext cx="64284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30" y="5988331"/>
            <a:ext cx="52939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64" y="2459498"/>
            <a:ext cx="32898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89" y="2459498"/>
            <a:ext cx="32898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вительство 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4700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5" y="427763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5" y="2459498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7"/>
            <a:ext cx="2420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7"/>
            <a:ext cx="17394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3/11/2020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7"/>
            <a:ext cx="17394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712">
        <a:defRPr>
          <a:latin typeface="+mn-lt"/>
          <a:ea typeface="+mn-ea"/>
          <a:cs typeface="+mn-cs"/>
        </a:defRPr>
      </a:lvl2pPr>
      <a:lvl3pPr marL="913417">
        <a:defRPr>
          <a:latin typeface="+mn-lt"/>
          <a:ea typeface="+mn-ea"/>
          <a:cs typeface="+mn-cs"/>
        </a:defRPr>
      </a:lvl3pPr>
      <a:lvl4pPr marL="1370124">
        <a:defRPr>
          <a:latin typeface="+mn-lt"/>
          <a:ea typeface="+mn-ea"/>
          <a:cs typeface="+mn-cs"/>
        </a:defRPr>
      </a:lvl4pPr>
      <a:lvl5pPr marL="1826833">
        <a:defRPr>
          <a:latin typeface="+mn-lt"/>
          <a:ea typeface="+mn-ea"/>
          <a:cs typeface="+mn-cs"/>
        </a:defRPr>
      </a:lvl5pPr>
      <a:lvl6pPr marL="2283540">
        <a:defRPr>
          <a:latin typeface="+mn-lt"/>
          <a:ea typeface="+mn-ea"/>
          <a:cs typeface="+mn-cs"/>
        </a:defRPr>
      </a:lvl6pPr>
      <a:lvl7pPr marL="2740250">
        <a:defRPr>
          <a:latin typeface="+mn-lt"/>
          <a:ea typeface="+mn-ea"/>
          <a:cs typeface="+mn-cs"/>
        </a:defRPr>
      </a:lvl7pPr>
      <a:lvl8pPr marL="3196962">
        <a:defRPr>
          <a:latin typeface="+mn-lt"/>
          <a:ea typeface="+mn-ea"/>
          <a:cs typeface="+mn-cs"/>
        </a:defRPr>
      </a:lvl8pPr>
      <a:lvl9pPr marL="36536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712">
        <a:defRPr>
          <a:latin typeface="+mn-lt"/>
          <a:ea typeface="+mn-ea"/>
          <a:cs typeface="+mn-cs"/>
        </a:defRPr>
      </a:lvl2pPr>
      <a:lvl3pPr marL="913417">
        <a:defRPr>
          <a:latin typeface="+mn-lt"/>
          <a:ea typeface="+mn-ea"/>
          <a:cs typeface="+mn-cs"/>
        </a:defRPr>
      </a:lvl3pPr>
      <a:lvl4pPr marL="1370124">
        <a:defRPr>
          <a:latin typeface="+mn-lt"/>
          <a:ea typeface="+mn-ea"/>
          <a:cs typeface="+mn-cs"/>
        </a:defRPr>
      </a:lvl4pPr>
      <a:lvl5pPr marL="1826833">
        <a:defRPr>
          <a:latin typeface="+mn-lt"/>
          <a:ea typeface="+mn-ea"/>
          <a:cs typeface="+mn-cs"/>
        </a:defRPr>
      </a:lvl5pPr>
      <a:lvl6pPr marL="2283540">
        <a:defRPr>
          <a:latin typeface="+mn-lt"/>
          <a:ea typeface="+mn-ea"/>
          <a:cs typeface="+mn-cs"/>
        </a:defRPr>
      </a:lvl6pPr>
      <a:lvl7pPr marL="2740250">
        <a:defRPr>
          <a:latin typeface="+mn-lt"/>
          <a:ea typeface="+mn-ea"/>
          <a:cs typeface="+mn-cs"/>
        </a:defRPr>
      </a:lvl7pPr>
      <a:lvl8pPr marL="3196962">
        <a:defRPr>
          <a:latin typeface="+mn-lt"/>
          <a:ea typeface="+mn-ea"/>
          <a:cs typeface="+mn-cs"/>
        </a:defRPr>
      </a:lvl8pPr>
      <a:lvl9pPr marL="36536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6101"/>
            <a:ext cx="15125700" cy="7128933"/>
          </a:xfrm>
          <a:prstGeom prst="rect">
            <a:avLst/>
          </a:prstGeom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466850" y="850900"/>
            <a:ext cx="12403074" cy="2344920"/>
          </a:xfrm>
          <a:prstGeom prst="rect">
            <a:avLst/>
          </a:prstGeom>
          <a:noFill/>
        </p:spPr>
        <p:txBody>
          <a:bodyPr vert="horz" lIns="147370" tIns="73684" rIns="147370" bIns="73684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lang="ru-RU" sz="35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Государственная программа Российской Федерации</a:t>
            </a:r>
          </a:p>
          <a:p>
            <a:pPr algn="just">
              <a:spcBef>
                <a:spcPts val="966"/>
              </a:spcBef>
            </a:pPr>
            <a:r>
              <a:rPr lang="ru-RU" sz="3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«Комплексное развитие сельских территорий»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05050" y="2374900"/>
            <a:ext cx="10210800" cy="3539332"/>
          </a:xfrm>
          <a:prstGeom prst="rect">
            <a:avLst/>
          </a:prstGeom>
        </p:spPr>
        <p:txBody>
          <a:bodyPr wrap="square" lIns="91342" tIns="45671" rIns="91342" bIns="45671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Постановление Правительства Российской Федерации от 31 мая № </a:t>
            </a:r>
            <a:r>
              <a:rPr lang="ru-RU" sz="2800" b="1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696</a:t>
            </a:r>
          </a:p>
          <a:p>
            <a:pPr algn="ctr"/>
            <a:endParaRPr lang="ru-RU" sz="28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/>
            <a:endParaRPr lang="ru-RU" sz="28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/>
            <a:endParaRPr lang="ru-RU" sz="28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/>
            <a:endParaRPr lang="ru-RU" sz="28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/>
            <a:endParaRPr lang="ru-RU" sz="28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  <a:p>
            <a:pPr algn="ctr"/>
            <a:endParaRPr lang="ru-RU" sz="2800" b="1" dirty="0" smtClean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  <a:sym typeface="Rasa Medium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3050" y="4746536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alibri Light" panose="020F0302020204030204" pitchFamily="34" charset="0"/>
                <a:ea typeface="Microsoft JhengHei" panose="020B0604030504040204" pitchFamily="34" charset="-120"/>
                <a:cs typeface="Calibri Light" panose="020F0302020204030204" pitchFamily="34" charset="0"/>
              </a:rPr>
              <a:t>НАПРАВЛЕНИЕ </a:t>
            </a:r>
            <a:br>
              <a:rPr lang="ru-RU" sz="2800" b="1" dirty="0" smtClean="0">
                <a:latin typeface="Calibri Light" panose="020F0302020204030204" pitchFamily="34" charset="0"/>
                <a:ea typeface="Microsoft JhengHei" panose="020B0604030504040204" pitchFamily="34" charset="-120"/>
                <a:cs typeface="Calibri Light" panose="020F0302020204030204" pitchFamily="34" charset="0"/>
              </a:rPr>
            </a:br>
            <a:r>
              <a:rPr lang="ru-RU" sz="2800" b="1" dirty="0" smtClean="0">
                <a:latin typeface="Calibri Light" panose="020F0302020204030204" pitchFamily="34" charset="0"/>
                <a:ea typeface="Microsoft JhengHei" panose="020B0604030504040204" pitchFamily="34" charset="-120"/>
                <a:cs typeface="Calibri Light" panose="020F0302020204030204" pitchFamily="34" charset="0"/>
              </a:rPr>
              <a:t/>
            </a:r>
            <a:br>
              <a:rPr lang="ru-RU" sz="2800" b="1" dirty="0" smtClean="0">
                <a:latin typeface="Calibri Light" panose="020F0302020204030204" pitchFamily="34" charset="0"/>
                <a:ea typeface="Microsoft JhengHei" panose="020B0604030504040204" pitchFamily="34" charset="-120"/>
                <a:cs typeface="Calibri Light" panose="020F0302020204030204" pitchFamily="34" charset="0"/>
              </a:rPr>
            </a:br>
            <a:r>
              <a:rPr lang="ru-RU" sz="2800" b="1" dirty="0" smtClean="0">
                <a:latin typeface="Calibri Light" panose="020F0302020204030204" pitchFamily="34" charset="0"/>
                <a:ea typeface="Microsoft JhengHei" panose="020B0604030504040204" pitchFamily="34" charset="-120"/>
                <a:cs typeface="Calibri Light" panose="020F0302020204030204" pitchFamily="34" charset="0"/>
              </a:rPr>
              <a:t>«Создание условий для обеспечения доступным и комфортным жильем</a:t>
            </a:r>
            <a:br>
              <a:rPr lang="ru-RU" sz="2800" b="1" dirty="0" smtClean="0">
                <a:latin typeface="Calibri Light" panose="020F0302020204030204" pitchFamily="34" charset="0"/>
                <a:ea typeface="Microsoft JhengHei" panose="020B0604030504040204" pitchFamily="34" charset="-120"/>
                <a:cs typeface="Calibri Light" panose="020F0302020204030204" pitchFamily="34" charset="0"/>
              </a:rPr>
            </a:br>
            <a:r>
              <a:rPr lang="ru-RU" sz="2800" b="1" dirty="0" smtClean="0">
                <a:latin typeface="Calibri Light" panose="020F0302020204030204" pitchFamily="34" charset="0"/>
                <a:ea typeface="Microsoft JhengHei" panose="020B0604030504040204" pitchFamily="34" charset="-120"/>
                <a:cs typeface="Calibri Light" panose="020F0302020204030204" pitchFamily="34" charset="0"/>
              </a:rPr>
              <a:t> сельского населения»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27492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543049" y="393699"/>
            <a:ext cx="13030201" cy="823745"/>
          </a:xfrm>
        </p:spPr>
        <p:txBody>
          <a:bodyPr>
            <a:noAutofit/>
          </a:bodyPr>
          <a:lstStyle/>
          <a:p>
            <a:pPr algn="ctr"/>
            <a:r>
              <a:rPr lang="ru-RU" sz="3300" b="1" dirty="0" smtClean="0">
                <a:ea typeface="Microsoft JhengHei" panose="020B0604030504040204" pitchFamily="34" charset="-120"/>
                <a:cs typeface="Calibri Light" panose="020F0302020204030204" pitchFamily="34" charset="0"/>
              </a:rPr>
              <a:t>КОМПЛЕКСНОЕ </a:t>
            </a:r>
            <a:r>
              <a:rPr lang="ru-RU" sz="3300" b="1" dirty="0">
                <a:ea typeface="Microsoft JhengHei" panose="020B0604030504040204" pitchFamily="34" charset="-120"/>
                <a:cs typeface="Calibri Light" panose="020F0302020204030204" pitchFamily="34" charset="0"/>
              </a:rPr>
              <a:t>РАЗВИТИЕ СЕЛЬСКИХ </a:t>
            </a:r>
            <a:r>
              <a:rPr lang="ru-RU" sz="3300" b="1" dirty="0" smtClean="0">
                <a:ea typeface="Microsoft JhengHei" panose="020B0604030504040204" pitchFamily="34" charset="-120"/>
                <a:cs typeface="Calibri Light" panose="020F0302020204030204" pitchFamily="34" charset="0"/>
              </a:rPr>
              <a:t>ТЕРРИТОРИЙ</a:t>
            </a:r>
            <a:endParaRPr lang="ru-RU" sz="3300" b="1" dirty="0">
              <a:ea typeface="Microsoft JhengHei" panose="020B0604030504040204" pitchFamily="34" charset="-120"/>
              <a:cs typeface="Calibri Light" panose="020F0302020204030204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22854" y="1425787"/>
            <a:ext cx="13718681" cy="8261972"/>
            <a:chOff x="15756" y="649852"/>
            <a:chExt cx="8104865" cy="5169143"/>
          </a:xfrm>
        </p:grpSpPr>
        <p:sp>
          <p:nvSpPr>
            <p:cNvPr id="14" name="Полилиния 13"/>
            <p:cNvSpPr/>
            <p:nvPr/>
          </p:nvSpPr>
          <p:spPr>
            <a:xfrm>
              <a:off x="994682" y="649852"/>
              <a:ext cx="6474324" cy="1031386"/>
            </a:xfrm>
            <a:custGeom>
              <a:avLst/>
              <a:gdLst>
                <a:gd name="connsiteX0" fmla="*/ 0 w 4977994"/>
                <a:gd name="connsiteY0" fmla="*/ 0 h 642073"/>
                <a:gd name="connsiteX1" fmla="*/ 4977994 w 4977994"/>
                <a:gd name="connsiteY1" fmla="*/ 0 h 642073"/>
                <a:gd name="connsiteX2" fmla="*/ 4977994 w 4977994"/>
                <a:gd name="connsiteY2" fmla="*/ 642073 h 642073"/>
                <a:gd name="connsiteX3" fmla="*/ 0 w 4977994"/>
                <a:gd name="connsiteY3" fmla="*/ 642073 h 642073"/>
                <a:gd name="connsiteX4" fmla="*/ 0 w 4977994"/>
                <a:gd name="connsiteY4" fmla="*/ 0 h 642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7994" h="642073">
                  <a:moveTo>
                    <a:pt x="0" y="0"/>
                  </a:moveTo>
                  <a:lnTo>
                    <a:pt x="4977994" y="0"/>
                  </a:lnTo>
                  <a:lnTo>
                    <a:pt x="4977994" y="642073"/>
                  </a:lnTo>
                  <a:lnTo>
                    <a:pt x="0" y="6420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96251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НАПРАВЛЕНИЕ (ПОДПРОГРАММА) </a:t>
              </a:r>
            </a:p>
            <a:p>
              <a:pPr algn="ctr" defTabSz="96251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«Создание условий для обеспечения доступным и комфортным </a:t>
              </a:r>
              <a:r>
                <a:rPr lang="ru-RU" sz="2400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жильем</a:t>
              </a:r>
              <a:br>
                <a:rPr lang="ru-RU" sz="2400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lang="ru-RU" sz="2400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</a:t>
              </a:r>
              <a:r>
                <a:rPr lang="ru-RU" sz="24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сельского населения</a:t>
              </a:r>
              <a:r>
                <a:rPr lang="ru-RU" sz="2400" dirty="0" smtClean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»</a:t>
              </a:r>
              <a:endParaRPr lang="ru-RU" sz="24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1450236" y="2058725"/>
              <a:ext cx="5563214" cy="830590"/>
            </a:xfrm>
            <a:custGeom>
              <a:avLst/>
              <a:gdLst>
                <a:gd name="connsiteX0" fmla="*/ 0 w 3398685"/>
                <a:gd name="connsiteY0" fmla="*/ 0 h 830589"/>
                <a:gd name="connsiteX1" fmla="*/ 3398685 w 3398685"/>
                <a:gd name="connsiteY1" fmla="*/ 0 h 830589"/>
                <a:gd name="connsiteX2" fmla="*/ 3398685 w 3398685"/>
                <a:gd name="connsiteY2" fmla="*/ 830589 h 830589"/>
                <a:gd name="connsiteX3" fmla="*/ 0 w 3398685"/>
                <a:gd name="connsiteY3" fmla="*/ 830589 h 830589"/>
                <a:gd name="connsiteX4" fmla="*/ 0 w 3398685"/>
                <a:gd name="connsiteY4" fmla="*/ 0 h 830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8685" h="830589">
                  <a:moveTo>
                    <a:pt x="3398685" y="1"/>
                  </a:moveTo>
                  <a:lnTo>
                    <a:pt x="0" y="1"/>
                  </a:lnTo>
                  <a:lnTo>
                    <a:pt x="0" y="830588"/>
                  </a:lnTo>
                  <a:lnTo>
                    <a:pt x="3398685" y="830588"/>
                  </a:lnTo>
                  <a:lnTo>
                    <a:pt x="3398685" y="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1" rIns="10160" bIns="10160" numCol="1" spcCol="1270" anchor="ctr" anchorCtr="0">
              <a:noAutofit/>
            </a:bodyPr>
            <a:lstStyle/>
            <a:p>
              <a:pPr algn="ctr" defTabSz="96251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Ведомственный проект </a:t>
              </a:r>
              <a:r>
                <a:rPr lang="ru-RU" sz="22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«Развитие жилищного строительства на сельских территориях и повышение уровня благоустройства домовладений»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5756" y="3453621"/>
              <a:ext cx="1259684" cy="2365374"/>
            </a:xfrm>
            <a:custGeom>
              <a:avLst/>
              <a:gdLst>
                <a:gd name="connsiteX0" fmla="*/ 0 w 1700327"/>
                <a:gd name="connsiteY0" fmla="*/ 0 h 2382509"/>
                <a:gd name="connsiteX1" fmla="*/ 1700327 w 1700327"/>
                <a:gd name="connsiteY1" fmla="*/ 0 h 2382509"/>
                <a:gd name="connsiteX2" fmla="*/ 1700327 w 1700327"/>
                <a:gd name="connsiteY2" fmla="*/ 2382509 h 2382509"/>
                <a:gd name="connsiteX3" fmla="*/ 0 w 1700327"/>
                <a:gd name="connsiteY3" fmla="*/ 2382509 h 2382509"/>
                <a:gd name="connsiteX4" fmla="*/ 0 w 1700327"/>
                <a:gd name="connsiteY4" fmla="*/ 0 h 2382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0327" h="2382509">
                  <a:moveTo>
                    <a:pt x="0" y="0"/>
                  </a:moveTo>
                  <a:lnTo>
                    <a:pt x="1700327" y="0"/>
                  </a:lnTo>
                  <a:lnTo>
                    <a:pt x="1700327" y="2382509"/>
                  </a:lnTo>
                  <a:lnTo>
                    <a:pt x="0" y="23825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842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Субсидии российским кредитным организациям и акционерному обществу «ДОМ.РФ» по выданным (приобретенным) жилищным (ипотечным) кредитам (займам)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1730994" y="3489715"/>
              <a:ext cx="1212759" cy="2329280"/>
            </a:xfrm>
            <a:custGeom>
              <a:avLst/>
              <a:gdLst>
                <a:gd name="connsiteX0" fmla="*/ 0 w 682301"/>
                <a:gd name="connsiteY0" fmla="*/ 0 h 1212975"/>
                <a:gd name="connsiteX1" fmla="*/ 682301 w 682301"/>
                <a:gd name="connsiteY1" fmla="*/ 0 h 1212975"/>
                <a:gd name="connsiteX2" fmla="*/ 682301 w 682301"/>
                <a:gd name="connsiteY2" fmla="*/ 1212975 h 1212975"/>
                <a:gd name="connsiteX3" fmla="*/ 0 w 682301"/>
                <a:gd name="connsiteY3" fmla="*/ 1212975 h 1212975"/>
                <a:gd name="connsiteX4" fmla="*/ 0 w 682301"/>
                <a:gd name="connsiteY4" fmla="*/ 0 h 121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301" h="1212975">
                  <a:moveTo>
                    <a:pt x="0" y="0"/>
                  </a:moveTo>
                  <a:lnTo>
                    <a:pt x="682301" y="0"/>
                  </a:lnTo>
                  <a:lnTo>
                    <a:pt x="682301" y="1212975"/>
                  </a:lnTo>
                  <a:lnTo>
                    <a:pt x="0" y="12129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842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Субсидии российским кредитным организациям по выданным потребительским кредитам (займам)</a:t>
              </a:r>
              <a:endParaRPr lang="ru-RU" sz="19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296713" y="3475659"/>
              <a:ext cx="1595735" cy="2321298"/>
            </a:xfrm>
            <a:custGeom>
              <a:avLst/>
              <a:gdLst>
                <a:gd name="connsiteX0" fmla="*/ 0 w 886817"/>
                <a:gd name="connsiteY0" fmla="*/ 0 h 1233648"/>
                <a:gd name="connsiteX1" fmla="*/ 886817 w 886817"/>
                <a:gd name="connsiteY1" fmla="*/ 0 h 1233648"/>
                <a:gd name="connsiteX2" fmla="*/ 886817 w 886817"/>
                <a:gd name="connsiteY2" fmla="*/ 1233648 h 1233648"/>
                <a:gd name="connsiteX3" fmla="*/ 0 w 886817"/>
                <a:gd name="connsiteY3" fmla="*/ 1233648 h 1233648"/>
                <a:gd name="connsiteX4" fmla="*/ 0 w 886817"/>
                <a:gd name="connsiteY4" fmla="*/ 0 h 1233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6817" h="1233648">
                  <a:moveTo>
                    <a:pt x="0" y="0"/>
                  </a:moveTo>
                  <a:lnTo>
                    <a:pt x="886817" y="0"/>
                  </a:lnTo>
                  <a:lnTo>
                    <a:pt x="886817" y="1233648"/>
                  </a:lnTo>
                  <a:lnTo>
                    <a:pt x="0" y="1233648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96251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Субсидии бюджетам субъектов Российской Федерации на реализацию мероприятий по улучшению жилищных 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04062" y="3445637"/>
              <a:ext cx="1458589" cy="2329280"/>
            </a:xfrm>
            <a:custGeom>
              <a:avLst/>
              <a:gdLst>
                <a:gd name="connsiteX0" fmla="*/ 0 w 259558"/>
                <a:gd name="connsiteY0" fmla="*/ 0 h 129779"/>
                <a:gd name="connsiteX1" fmla="*/ 259558 w 259558"/>
                <a:gd name="connsiteY1" fmla="*/ 0 h 129779"/>
                <a:gd name="connsiteX2" fmla="*/ 259558 w 259558"/>
                <a:gd name="connsiteY2" fmla="*/ 129779 h 129779"/>
                <a:gd name="connsiteX3" fmla="*/ 0 w 259558"/>
                <a:gd name="connsiteY3" fmla="*/ 129779 h 129779"/>
                <a:gd name="connsiteX4" fmla="*/ 0 w 259558"/>
                <a:gd name="connsiteY4" fmla="*/ 0 h 129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558" h="129779">
                  <a:moveTo>
                    <a:pt x="0" y="0"/>
                  </a:moveTo>
                  <a:lnTo>
                    <a:pt x="259558" y="0"/>
                  </a:lnTo>
                  <a:lnTo>
                    <a:pt x="259558" y="129779"/>
                  </a:lnTo>
                  <a:lnTo>
                    <a:pt x="0" y="129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algn="ctr" defTabSz="842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Субсидии бюджетам субъектов Российской Федерации на </a:t>
              </a:r>
              <a:r>
                <a:rPr lang="ru-RU" sz="1900" dirty="0" err="1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софинансирование</a:t>
              </a:r>
              <a:r>
                <a:rPr lang="ru-RU" sz="19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расходных обязательств муниципальных образований по строительству жилья, предоставляемого по договору найма жилого помещения</a:t>
              </a: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6817392" y="3445638"/>
              <a:ext cx="1303229" cy="2373357"/>
            </a:xfrm>
            <a:custGeom>
              <a:avLst/>
              <a:gdLst>
                <a:gd name="connsiteX0" fmla="*/ 0 w 259558"/>
                <a:gd name="connsiteY0" fmla="*/ 0 h 706345"/>
                <a:gd name="connsiteX1" fmla="*/ 259558 w 259558"/>
                <a:gd name="connsiteY1" fmla="*/ 0 h 706345"/>
                <a:gd name="connsiteX2" fmla="*/ 259558 w 259558"/>
                <a:gd name="connsiteY2" fmla="*/ 706345 h 706345"/>
                <a:gd name="connsiteX3" fmla="*/ 0 w 259558"/>
                <a:gd name="connsiteY3" fmla="*/ 706345 h 706345"/>
                <a:gd name="connsiteX4" fmla="*/ 0 w 259558"/>
                <a:gd name="connsiteY4" fmla="*/ 0 h 706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558" h="706345">
                  <a:moveTo>
                    <a:pt x="0" y="0"/>
                  </a:moveTo>
                  <a:lnTo>
                    <a:pt x="259558" y="0"/>
                  </a:lnTo>
                  <a:lnTo>
                    <a:pt x="259558" y="706345"/>
                  </a:lnTo>
                  <a:lnTo>
                    <a:pt x="0" y="7063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algn="ctr" defTabSz="7218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Субсидии бюджетам субъектов Российской Федерации на обустройство площадок, расположенных на сельских территориях, под компактную жилищную застройку</a:t>
              </a:r>
            </a:p>
          </p:txBody>
        </p:sp>
      </p:grpSp>
      <p:sp>
        <p:nvSpPr>
          <p:cNvPr id="2" name="Нашивка 1"/>
          <p:cNvSpPr/>
          <p:nvPr/>
        </p:nvSpPr>
        <p:spPr>
          <a:xfrm rot="5400000">
            <a:off x="1485270" y="5102041"/>
            <a:ext cx="407367" cy="749534"/>
          </a:xfrm>
          <a:prstGeom prst="chevr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785" tIns="61890" rIns="123785" bIns="61890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Microsoft JhengHei" panose="020B0604030504040204" pitchFamily="34" charset="-120"/>
            </a:endParaRPr>
          </a:p>
        </p:txBody>
      </p:sp>
      <p:sp>
        <p:nvSpPr>
          <p:cNvPr id="21" name="Нашивка 20"/>
          <p:cNvSpPr/>
          <p:nvPr/>
        </p:nvSpPr>
        <p:spPr>
          <a:xfrm rot="5400000">
            <a:off x="4348849" y="5098994"/>
            <a:ext cx="407367" cy="749534"/>
          </a:xfrm>
          <a:prstGeom prst="chevr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785" tIns="61890" rIns="123785" bIns="61890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Microsoft JhengHei" panose="020B0604030504040204" pitchFamily="34" charset="-120"/>
            </a:endParaRPr>
          </a:p>
        </p:txBody>
      </p:sp>
      <p:sp>
        <p:nvSpPr>
          <p:cNvPr id="24" name="Нашивка 23"/>
          <p:cNvSpPr/>
          <p:nvPr/>
        </p:nvSpPr>
        <p:spPr>
          <a:xfrm rot="5400000">
            <a:off x="7323182" y="5139374"/>
            <a:ext cx="407367" cy="749534"/>
          </a:xfrm>
          <a:prstGeom prst="chevr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785" tIns="61890" rIns="123785" bIns="61890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Microsoft JhengHei" panose="020B0604030504040204" pitchFamily="34" charset="-120"/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10266318" y="5168961"/>
            <a:ext cx="407367" cy="749534"/>
          </a:xfrm>
          <a:prstGeom prst="chevr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785" tIns="61890" rIns="123785" bIns="61890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Microsoft JhengHei" panose="020B0604030504040204" pitchFamily="34" charset="-120"/>
            </a:endParaRPr>
          </a:p>
        </p:txBody>
      </p:sp>
      <p:sp>
        <p:nvSpPr>
          <p:cNvPr id="27" name="Нашивка 26"/>
          <p:cNvSpPr/>
          <p:nvPr/>
        </p:nvSpPr>
        <p:spPr>
          <a:xfrm rot="5400000">
            <a:off x="13161094" y="5139374"/>
            <a:ext cx="407367" cy="749534"/>
          </a:xfrm>
          <a:prstGeom prst="chevr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785" tIns="61890" rIns="123785" bIns="61890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Microsoft JhengHei" panose="020B0604030504040204" pitchFamily="34" charset="-120"/>
            </a:endParaRPr>
          </a:p>
        </p:txBody>
      </p:sp>
      <p:sp>
        <p:nvSpPr>
          <p:cNvPr id="28" name="Нашивка 27"/>
          <p:cNvSpPr/>
          <p:nvPr/>
        </p:nvSpPr>
        <p:spPr>
          <a:xfrm rot="5400000">
            <a:off x="7323181" y="2964410"/>
            <a:ext cx="407367" cy="749534"/>
          </a:xfrm>
          <a:prstGeom prst="chevron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785" tIns="61890" rIns="123785" bIns="61890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1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729" y="312532"/>
            <a:ext cx="13856222" cy="1625935"/>
          </a:xfrm>
        </p:spPr>
        <p:txBody>
          <a:bodyPr>
            <a:noAutofit/>
          </a:bodyPr>
          <a:lstStyle/>
          <a:p>
            <a:r>
              <a:rPr lang="ru-RU" sz="4300" dirty="0">
                <a:ea typeface="Microsoft JhengHei" panose="020B0604030504040204" pitchFamily="34" charset="-120"/>
                <a:cs typeface="Calibri Light" panose="020F0302020204030204" pitchFamily="34" charset="0"/>
              </a:rPr>
              <a:t>Предоставление субсидий бюджетам субъектов Российской Федерации </a:t>
            </a:r>
            <a:r>
              <a:rPr lang="ru-RU" sz="4300" b="1" dirty="0">
                <a:ea typeface="Microsoft JhengHei" panose="020B0604030504040204" pitchFamily="34" charset="-120"/>
                <a:cs typeface="Calibri Light" panose="020F0302020204030204" pitchFamily="34" charset="0"/>
              </a:rPr>
              <a:t>на улучшение жилищных условий граждан, проживающих на сельских территориях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0682525" y="9911236"/>
            <a:ext cx="3403283" cy="569325"/>
          </a:xfrm>
          <a:prstGeom prst="rect">
            <a:avLst/>
          </a:prstGeom>
        </p:spPr>
        <p:txBody>
          <a:bodyPr lIns="123793" tIns="61894" rIns="123793" bIns="61894"/>
          <a:lstStyle/>
          <a:p>
            <a:fld id="{56EA90B6-5A55-43A8-A4BB-0D4F95ECA923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830564" y="3677891"/>
            <a:ext cx="5266984" cy="306653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3793" tIns="61894" rIns="123793" bIns="61894" rtlCol="0" anchor="ctr">
            <a:noAutofit/>
          </a:bodyPr>
          <a:lstStyle/>
          <a:p>
            <a:pPr algn="just"/>
            <a:r>
              <a:rPr lang="ru-RU" sz="27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Предоставление государственной поддержки гражданам Российской Федерации, проживающим на сельских территориях, с целью улучшения жилищных условий</a:t>
            </a:r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7607874" y="3197636"/>
            <a:ext cx="6315878" cy="2206631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3747" tIns="61871" rIns="123747" bIns="61871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строительство жилого дома, реконструкцию путем пристраивания жилого помещения к имеющемуся жилому дому на сельских территориях, в том числе на завершение ранее начатого строительства жилого </a:t>
            </a:r>
            <a:r>
              <a:rPr lang="ru-RU" sz="27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дома</a:t>
            </a:r>
            <a:endParaRPr lang="ru-RU" sz="27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7607874" y="5368917"/>
            <a:ext cx="6315878" cy="1946412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3747" tIns="61871" rIns="123747" bIns="6187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участие в долевом строительстве жилых домов (квартир) на сельских территориях</a:t>
            </a:r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7607874" y="6663436"/>
            <a:ext cx="6315878" cy="2206631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3747" tIns="61871" rIns="123747" bIns="61871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7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приобретение жилого помещения (жилого дома) на сельских территориях. </a:t>
            </a:r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1367777" y="2704687"/>
            <a:ext cx="5658632" cy="1202368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23747" tIns="61871" rIns="123747" bIns="61871" rtlCol="0" anchor="ctr">
            <a:noAutofit/>
          </a:bodyPr>
          <a:lstStyle>
            <a:lvl1pPr marL="228531" indent="-228531" algn="l" defTabSz="914128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595" indent="-228531" algn="l" defTabSz="91412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2660" indent="-228531" algn="l" defTabSz="91412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99722" indent="-228531" algn="l" defTabSz="91412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6786" indent="-228531" algn="l" defTabSz="91412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3850" indent="-228531" algn="l" defTabSz="91412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0915" indent="-228531" algn="l" defTabSz="91412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7977" indent="-228531" algn="l" defTabSz="91412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5041" indent="-228531" algn="l" defTabSz="91412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300" b="1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ЦЕЛЬ МЕРОПРИЯТИЯ</a:t>
            </a:r>
          </a:p>
        </p:txBody>
      </p:sp>
    </p:spTree>
    <p:extLst>
      <p:ext uri="{BB962C8B-B14F-4D97-AF65-F5344CB8AC3E}">
        <p14:creationId xmlns="" xmlns:p14="http://schemas.microsoft.com/office/powerpoint/2010/main" val="27512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830" y="2"/>
            <a:ext cx="13045916" cy="1082776"/>
          </a:xfrm>
        </p:spPr>
        <p:txBody>
          <a:bodyPr>
            <a:normAutofit fontScale="90000"/>
          </a:bodyPr>
          <a:lstStyle/>
          <a:p>
            <a:r>
              <a:rPr lang="ru-RU" sz="4300" b="1" dirty="0">
                <a:cs typeface="Calibri Light" panose="020F0302020204030204" pitchFamily="34" charset="0"/>
              </a:rPr>
              <a:t>ОСНОВНЫЕ ТРЕБОВАНИЯ </a:t>
            </a:r>
            <a:r>
              <a:rPr lang="ru-RU" sz="4300" dirty="0">
                <a:cs typeface="Calibri Light" panose="020F0302020204030204" pitchFamily="34" charset="0"/>
              </a:rPr>
              <a:t>К УЧАСТНИКАМ МЕРОПРИЯТИЯ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00789" y="2222500"/>
            <a:ext cx="7401062" cy="2187053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386839" indent="-386839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осуществляет</a:t>
            </a:r>
            <a:r>
              <a:rPr lang="ru-RU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2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деятельность по трудовому договору или </a:t>
            </a:r>
            <a:r>
              <a:rPr lang="ru-RU" sz="2200" b="1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ИП </a:t>
            </a:r>
            <a:r>
              <a:rPr lang="ru-RU" sz="22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деятельность в АПК, социальной сфере, в организациях, осуществляющих ветеринарную деятельность для сельскохозяйственных животных (основное место работы)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86650" y="4356100"/>
            <a:ext cx="6705600" cy="494282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464076" indent="-464076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переехал</a:t>
            </a:r>
            <a:r>
              <a:rPr lang="ru-RU" sz="2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на сельские территории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416891" y="5041900"/>
            <a:ext cx="7384959" cy="1602278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386839" indent="-386839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имеет</a:t>
            </a:r>
            <a:r>
              <a:rPr lang="ru-RU" sz="2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собственные и (или) заемные средства в размере не менее 30 процентов расчетной стоимости строительства (приобретения) жилья,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69986" y="927100"/>
            <a:ext cx="5854664" cy="1786944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algn="ctr"/>
            <a:r>
              <a:rPr lang="ru-RU" sz="27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Гражданин Российской Федерации, постоянно проживающий на сельских территориях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2296" y="2832100"/>
            <a:ext cx="6939554" cy="3356604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386839" indent="-386839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осуществляет</a:t>
            </a:r>
            <a:r>
              <a:rPr lang="ru-RU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деятельность по трудовому договору или индивидуальную предпринимательскую деятельность в </a:t>
            </a:r>
            <a:r>
              <a:rPr lang="ru-RU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АПК,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социальной сфере, </a:t>
            </a:r>
            <a:r>
              <a:rPr lang="ru-RU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в организациях, осуществляющих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ветеринарную деятельность для сельскохозяйственных животных (основное место работы</a:t>
            </a:r>
            <a:r>
              <a:rPr lang="ru-RU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</a:p>
          <a:p>
            <a:pPr marL="386839" indent="-386839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ru-RU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2294" y="5810058"/>
            <a:ext cx="6924407" cy="1879277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386839" indent="-386839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6839" indent="-386839" algn="just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имеет</a:t>
            </a:r>
            <a:r>
              <a:rPr lang="ru-RU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собственные и (или) заемные средства в размере не менее 30 процентов расчетной стоимости строительства (приобретения) </a:t>
            </a:r>
            <a:r>
              <a:rPr lang="ru-RU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жилья</a:t>
            </a:r>
            <a:endParaRPr lang="ru-RU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7650" y="7632699"/>
            <a:ext cx="6797504" cy="1417612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386839" indent="-386839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6839" indent="-386839"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86839" indent="-386839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признан</a:t>
            </a:r>
            <a:r>
              <a:rPr lang="ru-RU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нуждающимся в улучшении </a:t>
            </a:r>
            <a:r>
              <a:rPr lang="ru-RU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жилищных условий</a:t>
            </a:r>
            <a:endParaRPr lang="ru-RU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15716" y="963952"/>
            <a:ext cx="6454053" cy="1232946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algn="ctr"/>
            <a:r>
              <a:rPr lang="ru-RU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Гражданин Российской Федерации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изъявивший желание постоянно проживать на сельских территориях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400789" y="6642100"/>
            <a:ext cx="7401061" cy="1232946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386839" indent="-386839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проживает</a:t>
            </a:r>
            <a:r>
              <a:rPr lang="ru-RU" sz="2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на сельских территориях , на </a:t>
            </a:r>
            <a:r>
              <a:rPr lang="ru-RU" sz="2400" b="1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условиях, </a:t>
            </a:r>
            <a:r>
              <a:rPr lang="ru-RU" sz="2400" b="1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предусмотренных законодательством Российской Федерации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400789" y="7861300"/>
            <a:ext cx="7401061" cy="1232946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464212" indent="-464212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не </a:t>
            </a:r>
            <a:r>
              <a:rPr lang="ru-RU" sz="2400" b="1" dirty="0" smtClean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имеет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в собственности жилого помещения (жилого дома) на сельских территориях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334250" y="9156700"/>
            <a:ext cx="7156360" cy="1232946"/>
          </a:xfrm>
          <a:prstGeom prst="rect">
            <a:avLst/>
          </a:prstGeom>
        </p:spPr>
        <p:txBody>
          <a:bodyPr wrap="square" lIns="123747" tIns="61871" rIns="123747" bIns="61871">
            <a:spAutoFit/>
          </a:bodyPr>
          <a:lstStyle/>
          <a:p>
            <a:pPr marL="386839" indent="-386839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зарегистрирован</a:t>
            </a:r>
            <a:r>
              <a:rPr lang="ru-RU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по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месту пребывания в соответствии с законодательством</a:t>
            </a:r>
            <a:r>
              <a:rPr lang="ru-RU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ru-RU" sz="2400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РФ </a:t>
            </a:r>
            <a:r>
              <a:rPr lang="ru-RU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на сельских территориях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0" y="1189904"/>
            <a:ext cx="627692" cy="173976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000" y="814420"/>
            <a:ext cx="627692" cy="1739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804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056" y="428232"/>
            <a:ext cx="13953359" cy="143781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Предоставление гражданам социальных выплат осуществляется в следующей очередности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543051" y="1612906"/>
            <a:ext cx="12856845" cy="733593"/>
          </a:xfrm>
          <a:prstGeom prst="rect">
            <a:avLst/>
          </a:prstGeom>
        </p:spPr>
        <p:txBody>
          <a:bodyPr lIns="147377" tIns="73689" rIns="147377" bIns="73689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Категория «Граждане»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4850" y="2374901"/>
          <a:ext cx="13868401" cy="440977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40548"/>
                <a:gridCol w="5164195"/>
                <a:gridCol w="4701481"/>
                <a:gridCol w="3162177"/>
              </a:tblGrid>
              <a:tr h="99805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Агропромышленный комплекс</a:t>
                      </a:r>
                      <a:r>
                        <a:rPr lang="ru-RU" sz="2800" b="1" baseline="0" dirty="0" smtClean="0"/>
                        <a:t> 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Строительство жилья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непрерывно работать в организациях одной сферы деятельности в течение не менее 1 года на дату включения в список участников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729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Социальная сфера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Строительство жилья</a:t>
                      </a:r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Агропромышленный комплекс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Приобретение жилья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03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Социальная сфера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Приобретение жилья</a:t>
                      </a:r>
                      <a:endParaRPr lang="ru-RU" sz="2800" b="1" dirty="0"/>
                    </a:p>
                  </a:txBody>
                  <a:tcPr marL="151257" marR="151257" marT="71289" marB="712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771650" y="1612899"/>
            <a:ext cx="12625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81071" y="7099313"/>
            <a:ext cx="13792201" cy="13848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342" tIns="45671" rIns="91342" bIns="45671">
            <a:spAutoFit/>
          </a:bodyPr>
          <a:lstStyle/>
          <a:p>
            <a:pPr algn="ctr"/>
            <a:r>
              <a:rPr lang="ru-RU" sz="2400" b="1" dirty="0" smtClean="0"/>
              <a:t>    </a:t>
            </a:r>
            <a:r>
              <a:rPr lang="ru-RU" sz="2800" dirty="0" smtClean="0"/>
              <a:t>В каждой из указанных групп граждан очередность определяется в хронологическом порядке по дате подачи заявления с учетом первоочередного предоставления социальных выплат</a:t>
            </a:r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47852" y="8775703"/>
            <a:ext cx="11734800" cy="5231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342" tIns="45671" rIns="91342" bIns="45671">
            <a:sp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800" dirty="0" smtClean="0"/>
              <a:t>гражданам, имеющим 3 и более детей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47852" y="9537701"/>
            <a:ext cx="11734800" cy="5231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342" tIns="45671" rIns="91342" bIns="45671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800" dirty="0" smtClean="0"/>
              <a:t>гражданам, ранее включенным в списки граждан по программе УРСТ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P11501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09486" y="6492120"/>
            <a:ext cx="4074181" cy="330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Прямоугольник 52"/>
          <p:cNvSpPr/>
          <p:nvPr/>
        </p:nvSpPr>
        <p:spPr>
          <a:xfrm>
            <a:off x="1196963" y="319602"/>
            <a:ext cx="13686705" cy="863778"/>
          </a:xfrm>
          <a:prstGeom prst="rect">
            <a:avLst/>
          </a:prstGeom>
        </p:spPr>
        <p:txBody>
          <a:bodyPr wrap="square" lIns="129174" tIns="64587" rIns="129174" bIns="64587">
            <a:spAutoFit/>
          </a:bodyPr>
          <a:lstStyle/>
          <a:p>
            <a:pPr algn="ctr">
              <a:lnSpc>
                <a:spcPts val="2827"/>
              </a:lnSpc>
            </a:pPr>
            <a:r>
              <a:rPr lang="ru-RU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Улучшение жилищных условий граждан,  проживающих на сельских территориях</a:t>
            </a:r>
            <a:endParaRPr lang="ru-RU" sz="3100" b="1" dirty="0">
              <a:latin typeface="+mj-lt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247653" y="1612996"/>
            <a:ext cx="10376432" cy="434995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47370" tIns="73684" rIns="147370" bIns="73684" numCol="1" anchor="ctr" anchorCtr="0" compatLnSpc="1">
            <a:prstTxWarp prst="textNoShape">
              <a:avLst/>
            </a:prstTxWarp>
            <a:spAutoFit/>
          </a:bodyPr>
          <a:lstStyle/>
          <a:p>
            <a:pPr marL="285447" indent="-285447" algn="just">
              <a:buFont typeface="Wingdings" panose="05000000000000000000" pitchFamily="2" charset="2"/>
              <a:buChar char="q"/>
            </a:pPr>
            <a:r>
              <a:rPr lang="ru-RU" sz="33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если фактическая стоимость 1 кв.м общей площади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построенного (приобретенного) жилья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меньше стоимости 1 кв.м общей площади жилья, определенной органом исполнительной власти, размер социальной выплаты подлежит пересчету исходя из фактической стоимости 1 кв.м. общей площади жилья. </a:t>
            </a:r>
          </a:p>
          <a:p>
            <a:pPr marL="285447" indent="-285447" algn="just"/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447" indent="-285447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Получатель социальной выплаты вправе осуществить строительство (приобретения) жилья сверх установленного размера общей площади жилого помещения при условии оплаты им за счет собственных и (или) заемных средств стоимости строительства (приобретения) части жилья, превышающей указанный объект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81051" y="6032519"/>
            <a:ext cx="9545176" cy="3842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7370" tIns="73684" rIns="147370" bIns="73684">
            <a:spAutoFit/>
          </a:bodyPr>
          <a:lstStyle/>
          <a:p>
            <a:pPr algn="ctr">
              <a:lnSpc>
                <a:spcPts val="3227"/>
              </a:lnSpc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Приказ министерства строительства и жилищно-коммунального хозяйства РФ от 19.12.2019 № 827/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« О нормативе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стоимости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одного квадратного метра общей площади жилого помещения по Российской Федерации на первое полугодие 2020 года и показателях средней рыночной стоимости одного квадратного метра общей площади жилого помещения по субъектам РФ на 1 квартал 2020 года»</a:t>
            </a:r>
          </a:p>
          <a:p>
            <a:pPr algn="ctr">
              <a:lnSpc>
                <a:spcPts val="3227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Расчетная стоимость жилья  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2020 году </a:t>
            </a:r>
          </a:p>
          <a:p>
            <a:pPr algn="ctr">
              <a:lnSpc>
                <a:spcPts val="3227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36 996 руб.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P11502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45804" y="1465013"/>
            <a:ext cx="4074912" cy="305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39"/>
          <p:cNvSpPr/>
          <p:nvPr/>
        </p:nvSpPr>
        <p:spPr>
          <a:xfrm>
            <a:off x="1101360" y="915759"/>
            <a:ext cx="50800" cy="50801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08"/>
          <p:cNvSpPr/>
          <p:nvPr/>
        </p:nvSpPr>
        <p:spPr>
          <a:xfrm>
            <a:off x="97917" y="128118"/>
            <a:ext cx="1262376" cy="784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4"/>
          <p:cNvSpPr txBox="1">
            <a:spLocks/>
          </p:cNvSpPr>
          <p:nvPr/>
        </p:nvSpPr>
        <p:spPr>
          <a:xfrm>
            <a:off x="1567064" y="546101"/>
            <a:ext cx="12783301" cy="914400"/>
          </a:xfrm>
          <a:prstGeom prst="rect">
            <a:avLst/>
          </a:prstGeom>
        </p:spPr>
        <p:txBody>
          <a:bodyPr vert="horz" wrap="square" lIns="0" tIns="0" rIns="71926" bIns="0" rtlCol="0">
            <a:noAutofit/>
          </a:bodyPr>
          <a:lstStyle/>
          <a:p>
            <a:pPr algn="ctr">
              <a:lnSpc>
                <a:spcPts val="2827"/>
              </a:lnSpc>
            </a:pP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Улучшение жилищных условий граждан,  проживающих на сельских территориях</a:t>
            </a:r>
            <a:endParaRPr lang="ru-RU" sz="2800" b="1" dirty="0"/>
          </a:p>
        </p:txBody>
      </p:sp>
      <p:sp>
        <p:nvSpPr>
          <p:cNvPr id="65" name="object 172"/>
          <p:cNvSpPr txBox="1"/>
          <p:nvPr/>
        </p:nvSpPr>
        <p:spPr>
          <a:xfrm>
            <a:off x="1002079" y="853812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698"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6" name="object 172"/>
          <p:cNvSpPr txBox="1"/>
          <p:nvPr/>
        </p:nvSpPr>
        <p:spPr>
          <a:xfrm>
            <a:off x="1002079" y="8878873"/>
            <a:ext cx="3005111" cy="28341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698">
              <a:spcBef>
                <a:spcPts val="5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38251" y="1612907"/>
            <a:ext cx="13271416" cy="600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342" tIns="45671" rIns="91342" bIns="45671">
            <a:spAutoFit/>
          </a:bodyPr>
          <a:lstStyle/>
          <a:p>
            <a:pPr marL="285447" indent="-285447" algn="just">
              <a:buFont typeface="Wingdings" panose="05000000000000000000" pitchFamily="2" charset="2"/>
              <a:buChar char="q"/>
            </a:pPr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300" b="1" dirty="0" smtClean="0"/>
              <a:t>Жилое помещение (жилой дом)</a:t>
            </a:r>
            <a:endParaRPr lang="ru-RU" sz="33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38250" y="2832102"/>
            <a:ext cx="13258800" cy="5231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342" tIns="45671" rIns="91342" bIns="45671">
            <a:spAutoFit/>
          </a:bodyPr>
          <a:lstStyle/>
          <a:p>
            <a:pPr marL="285447" indent="-285447" algn="just"/>
            <a:r>
              <a:rPr lang="ru-RU" sz="2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/>
              <a:t>пригодный </a:t>
            </a:r>
            <a:r>
              <a:rPr lang="ru-RU" sz="2800" dirty="0" smtClean="0"/>
              <a:t>для постоянного проживания</a:t>
            </a:r>
            <a:endParaRPr lang="ru-RU" sz="2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38250" y="4127514"/>
            <a:ext cx="13258800" cy="13848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342" tIns="45671" rIns="91342" bIns="45671">
            <a:spAutoFit/>
          </a:bodyPr>
          <a:lstStyle/>
          <a:p>
            <a:r>
              <a:rPr lang="ru-RU" sz="2800" dirty="0" smtClean="0"/>
              <a:t>обеспечен </a:t>
            </a:r>
            <a:r>
              <a:rPr lang="ru-RU" sz="2800" dirty="0" smtClean="0"/>
              <a:t>централизованными или автономными инженерными системами (электроосвещение, водоснабжение, водоотведение, отопление, а в газифицированных районах также и газоснабжение)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38250" y="6337311"/>
            <a:ext cx="13258800" cy="13848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342" tIns="45671" rIns="91342" bIns="45671">
            <a:spAutoFit/>
          </a:bodyPr>
          <a:lstStyle/>
          <a:p>
            <a:pPr marL="285447" indent="-285447" algn="just"/>
            <a:r>
              <a:rPr lang="ru-RU" sz="2800" dirty="0" smtClean="0"/>
              <a:t>    не меньше размера, равного учетной норме площади жилого помещения в расчете на 1 члена семьи, установленной органом местного самоуправления Новгородской области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xmlns="" val="251752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1196963" y="319602"/>
            <a:ext cx="13686705" cy="863778"/>
          </a:xfrm>
          <a:prstGeom prst="rect">
            <a:avLst/>
          </a:prstGeom>
        </p:spPr>
        <p:txBody>
          <a:bodyPr wrap="square" lIns="129174" tIns="64587" rIns="129174" bIns="64587">
            <a:spAutoFit/>
          </a:bodyPr>
          <a:lstStyle/>
          <a:p>
            <a:pPr algn="ctr">
              <a:lnSpc>
                <a:spcPts val="2827"/>
              </a:lnSpc>
            </a:pPr>
            <a:r>
              <a:rPr lang="ru-RU" sz="3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Улучшение жилищных условий граждан,  проживающих на сельских территориях</a:t>
            </a:r>
            <a:endParaRPr lang="ru-RU" sz="3100" b="1" dirty="0">
              <a:latin typeface="+mj-lt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247650" y="2729587"/>
            <a:ext cx="14401800" cy="224168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47370" tIns="73684" rIns="147370" bIns="73684" numCol="1" anchor="ctr" anchorCtr="0" compatLnSpc="1">
            <a:prstTxWarp prst="textNoShape">
              <a:avLst/>
            </a:prstTxWarp>
            <a:spAutoFit/>
          </a:bodyPr>
          <a:lstStyle/>
          <a:p>
            <a:pPr marL="285447" indent="-285447" algn="just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800" dirty="0" smtClean="0"/>
              <a:t> Условием использования гражданином социальной выплаты является осуществление гражданином не менее 5 лет со дня получения социальной выплаты трудовой или предпринимательской деятельности на сельской территории, в которой было построено (приобретено) жилье за счет средств социальной выплаты.</a:t>
            </a:r>
          </a:p>
          <a:p>
            <a:pPr marL="285447" indent="-285447" algn="just">
              <a:buFont typeface="Wingdings" panose="05000000000000000000" pitchFamily="2" charset="2"/>
              <a:buChar char="q"/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7250" y="5270515"/>
            <a:ext cx="13639800" cy="1256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7370" tIns="73684" rIns="147370" bIns="73684">
            <a:spAutoFit/>
          </a:bodyPr>
          <a:lstStyle/>
          <a:p>
            <a:r>
              <a:rPr lang="ru-RU" sz="2400" b="1" dirty="0" smtClean="0"/>
              <a:t>Приказ министерства сельского хозяйства Новгородской области  от 21.01.2020 № 10 «Об утверждении формы Соглашения об обеспечении соблюдения условия использования гражданином социальной выплаты»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1050" y="7480317"/>
            <a:ext cx="13639800" cy="1995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7370" tIns="73684" rIns="147370" bIns="73684">
            <a:spAutoFit/>
          </a:bodyPr>
          <a:lstStyle/>
          <a:p>
            <a:r>
              <a:rPr lang="ru-RU" sz="2400" b="1" dirty="0" smtClean="0"/>
              <a:t>Приказ министерства сельского хозяйства Новгородской области  от 21.01.2020 № 9 «Об утверждении формы графика выполнения этапов работ по строительству жилого дома (созданию объекта индивидуального жилищного строительства), реконструкции путем пристраивания жилого помещения к имеющемуся жилому дому на сельских территориях, в том числе по завершении ранее начатого строительства жилого дома»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2737</TotalTime>
  <Words>842</Words>
  <Application>Microsoft Office PowerPoint</Application>
  <PresentationFormat>Произвольный</PresentationFormat>
  <Paragraphs>76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КОМПЛЕКСНОЕ РАЗВИТИЕ СЕЛЬСКИХ ТЕРРИТОРИЙ</vt:lpstr>
      <vt:lpstr>Предоставление субсидий бюджетам субъектов Российской Федерации на улучшение жилищных условий граждан, проживающих на сельских территориях</vt:lpstr>
      <vt:lpstr>ОСНОВНЫЕ ТРЕБОВАНИЯ К УЧАСТНИКАМ МЕРОПРИЯТИЯ</vt:lpstr>
      <vt:lpstr>Предоставление гражданам социальных выплат осуществляется в следующей очередности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Трунов Александр Евгеньевич</dc:creator>
  <cp:lastModifiedBy>ino_sp5</cp:lastModifiedBy>
  <cp:revision>435</cp:revision>
  <cp:lastPrinted>2019-05-07T06:57:07Z</cp:lastPrinted>
  <dcterms:created xsi:type="dcterms:W3CDTF">2019-03-13T11:44:29Z</dcterms:created>
  <dcterms:modified xsi:type="dcterms:W3CDTF">2020-03-11T12:30:36Z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2019-03-13T00:00:00Z</vt:filetime>
  </property>
</Properties>
</file>